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sldIdLst>
    <p:sldId id="256" r:id="rId2"/>
    <p:sldId id="257" r:id="rId3"/>
    <p:sldId id="264" r:id="rId4"/>
    <p:sldId id="258" r:id="rId5"/>
    <p:sldId id="259" r:id="rId6"/>
    <p:sldId id="260" r:id="rId7"/>
    <p:sldId id="261" r:id="rId8"/>
    <p:sldId id="262" r:id="rId9"/>
    <p:sldId id="263" r:id="rId10"/>
    <p:sldId id="265" r:id="rId11"/>
    <p:sldId id="266" r:id="rId12"/>
    <p:sldId id="268" r:id="rId13"/>
    <p:sldId id="269" r:id="rId14"/>
    <p:sldId id="270" r:id="rId15"/>
    <p:sldId id="271" r:id="rId16"/>
    <p:sldId id="274" r:id="rId17"/>
    <p:sldId id="275" r:id="rId18"/>
    <p:sldId id="276" r:id="rId19"/>
    <p:sldId id="272" r:id="rId20"/>
    <p:sldId id="273" r:id="rId21"/>
    <p:sldId id="26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208"/>
  </p:normalViewPr>
  <p:slideViewPr>
    <p:cSldViewPr snapToGrid="0" snapToObjects="1">
      <p:cViewPr varScale="1">
        <p:scale>
          <a:sx n="90" d="100"/>
          <a:sy n="90" d="100"/>
        </p:scale>
        <p:origin x="232" y="9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662289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6/8/20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1651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26335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448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8A87A34-81AB-432B-8DAE-1953F412C126}" type="datetimeFigureOut">
              <a:rPr lang="en-US" smtClean="0"/>
              <a:t>6/8/20</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603220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2361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56850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8A87A34-81AB-432B-8DAE-1953F412C126}" type="datetimeFigureOut">
              <a:rPr lang="en-US" smtClean="0"/>
              <a:t>6/8/20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177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0661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6/8/20</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2939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6/8/20</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54959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48A87A34-81AB-432B-8DAE-1953F412C126}" type="datetimeFigureOut">
              <a:rPr lang="en-US" smtClean="0"/>
              <a:pPr/>
              <a:t>6/8/20</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7472566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C5ACA-F653-AE49-A4ED-7AC3D0B6DF16}"/>
              </a:ext>
            </a:extLst>
          </p:cNvPr>
          <p:cNvSpPr>
            <a:spLocks noGrp="1"/>
          </p:cNvSpPr>
          <p:nvPr>
            <p:ph type="ctrTitle"/>
          </p:nvPr>
        </p:nvSpPr>
        <p:spPr/>
        <p:txBody>
          <a:bodyPr>
            <a:noAutofit/>
          </a:bodyPr>
          <a:lstStyle/>
          <a:p>
            <a:r>
              <a:rPr lang="en-US" sz="4400" b="1" dirty="0"/>
              <a:t>Coursera Capstone Project – Battle of the Neighborhoods (Week 2)</a:t>
            </a:r>
            <a:br>
              <a:rPr lang="en-US" sz="4400" dirty="0"/>
            </a:br>
            <a:endParaRPr lang="en-US" sz="4400" dirty="0"/>
          </a:p>
        </p:txBody>
      </p:sp>
      <p:sp>
        <p:nvSpPr>
          <p:cNvPr id="3" name="Subtitle 2">
            <a:extLst>
              <a:ext uri="{FF2B5EF4-FFF2-40B4-BE49-F238E27FC236}">
                <a16:creationId xmlns:a16="http://schemas.microsoft.com/office/drawing/2014/main" id="{39B35DAB-3E52-BB47-8124-E4200D803499}"/>
              </a:ext>
            </a:extLst>
          </p:cNvPr>
          <p:cNvSpPr>
            <a:spLocks noGrp="1"/>
          </p:cNvSpPr>
          <p:nvPr>
            <p:ph type="subTitle" idx="1"/>
          </p:nvPr>
        </p:nvSpPr>
        <p:spPr/>
        <p:txBody>
          <a:bodyPr/>
          <a:lstStyle/>
          <a:p>
            <a:r>
              <a:rPr lang="en-US" dirty="0"/>
              <a:t>Exploration and analysis of the venues in the neighborhoods of Philadelphia and Toronto using </a:t>
            </a:r>
            <a:r>
              <a:rPr lang="en-US" dirty="0" err="1"/>
              <a:t>FourSquare</a:t>
            </a:r>
            <a:r>
              <a:rPr lang="en-US" dirty="0"/>
              <a:t> venue data</a:t>
            </a:r>
          </a:p>
          <a:p>
            <a:endParaRPr lang="en-US" dirty="0"/>
          </a:p>
        </p:txBody>
      </p:sp>
    </p:spTree>
    <p:extLst>
      <p:ext uri="{BB962C8B-B14F-4D97-AF65-F5344CB8AC3E}">
        <p14:creationId xmlns:p14="http://schemas.microsoft.com/office/powerpoint/2010/main" val="411976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28DC8-F5FF-E14D-BF25-9ABE81CD4103}"/>
              </a:ext>
            </a:extLst>
          </p:cNvPr>
          <p:cNvSpPr>
            <a:spLocks noGrp="1"/>
          </p:cNvSpPr>
          <p:nvPr>
            <p:ph type="title"/>
          </p:nvPr>
        </p:nvSpPr>
        <p:spPr/>
        <p:txBody>
          <a:bodyPr/>
          <a:lstStyle/>
          <a:p>
            <a:r>
              <a:rPr lang="en-US" dirty="0"/>
              <a:t>Top 10 venue Category - Philadelphia</a:t>
            </a:r>
          </a:p>
        </p:txBody>
      </p:sp>
      <p:sp>
        <p:nvSpPr>
          <p:cNvPr id="3" name="Content Placeholder 2">
            <a:extLst>
              <a:ext uri="{FF2B5EF4-FFF2-40B4-BE49-F238E27FC236}">
                <a16:creationId xmlns:a16="http://schemas.microsoft.com/office/drawing/2014/main" id="{2E004396-3DBD-A34A-9658-729B1A8E539A}"/>
              </a:ext>
            </a:extLst>
          </p:cNvPr>
          <p:cNvSpPr>
            <a:spLocks noGrp="1"/>
          </p:cNvSpPr>
          <p:nvPr>
            <p:ph idx="1"/>
          </p:nvPr>
        </p:nvSpPr>
        <p:spPr>
          <a:xfrm>
            <a:off x="8258728" y="1879162"/>
            <a:ext cx="2869519" cy="4293038"/>
          </a:xfrm>
        </p:spPr>
        <p:txBody>
          <a:bodyPr/>
          <a:lstStyle/>
          <a:p>
            <a:r>
              <a:rPr lang="en-US" dirty="0"/>
              <a:t>Areas where there are zeros could be potential business opportunities </a:t>
            </a:r>
          </a:p>
          <a:p>
            <a:r>
              <a:rPr lang="en-US" dirty="0"/>
              <a:t>The top 5 consist of Convenience Stores, Sandwich Places, Pizza Places, Pharmacy and Coffee Shops</a:t>
            </a:r>
          </a:p>
          <a:p>
            <a:endParaRPr lang="en-US" dirty="0"/>
          </a:p>
        </p:txBody>
      </p:sp>
      <p:pic>
        <p:nvPicPr>
          <p:cNvPr id="4" name="Picture 3" descr="A close up of a piece of paper&#10;&#10;Description automatically generated">
            <a:extLst>
              <a:ext uri="{FF2B5EF4-FFF2-40B4-BE49-F238E27FC236}">
                <a16:creationId xmlns:a16="http://schemas.microsoft.com/office/drawing/2014/main" id="{070F34CF-72A2-404C-9E06-24B8020A400D}"/>
              </a:ext>
            </a:extLst>
          </p:cNvPr>
          <p:cNvPicPr/>
          <p:nvPr/>
        </p:nvPicPr>
        <p:blipFill rotWithShape="1">
          <a:blip r:embed="rId2"/>
          <a:srcRect b="26383"/>
          <a:stretch/>
        </p:blipFill>
        <p:spPr bwMode="auto">
          <a:xfrm>
            <a:off x="1151529" y="1879162"/>
            <a:ext cx="7025519" cy="405079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98454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4A7B-EE53-BC45-9977-036B162FDFDB}"/>
              </a:ext>
            </a:extLst>
          </p:cNvPr>
          <p:cNvSpPr>
            <a:spLocks noGrp="1"/>
          </p:cNvSpPr>
          <p:nvPr>
            <p:ph type="title"/>
          </p:nvPr>
        </p:nvSpPr>
        <p:spPr/>
        <p:txBody>
          <a:bodyPr/>
          <a:lstStyle/>
          <a:p>
            <a:r>
              <a:rPr lang="en-US" dirty="0"/>
              <a:t>Correlation: Likes vs Ratings</a:t>
            </a:r>
          </a:p>
        </p:txBody>
      </p:sp>
      <p:pic>
        <p:nvPicPr>
          <p:cNvPr id="4" name="Picture 3" descr="A close up of a map&#10;&#10;Description automatically generated">
            <a:extLst>
              <a:ext uri="{FF2B5EF4-FFF2-40B4-BE49-F238E27FC236}">
                <a16:creationId xmlns:a16="http://schemas.microsoft.com/office/drawing/2014/main" id="{5A3D66BE-7A3D-6F43-932E-B1FC06FB2D3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63752" y="1930558"/>
            <a:ext cx="5810014" cy="4442810"/>
          </a:xfrm>
          <a:prstGeom prst="rect">
            <a:avLst/>
          </a:prstGeom>
        </p:spPr>
      </p:pic>
      <p:sp>
        <p:nvSpPr>
          <p:cNvPr id="5" name="Content Placeholder 2">
            <a:extLst>
              <a:ext uri="{FF2B5EF4-FFF2-40B4-BE49-F238E27FC236}">
                <a16:creationId xmlns:a16="http://schemas.microsoft.com/office/drawing/2014/main" id="{5281624A-B421-F54C-9DB8-FE516F712B62}"/>
              </a:ext>
            </a:extLst>
          </p:cNvPr>
          <p:cNvSpPr>
            <a:spLocks noGrp="1"/>
          </p:cNvSpPr>
          <p:nvPr>
            <p:ph idx="1"/>
          </p:nvPr>
        </p:nvSpPr>
        <p:spPr>
          <a:xfrm>
            <a:off x="7020910" y="1879162"/>
            <a:ext cx="4107337" cy="4293038"/>
          </a:xfrm>
        </p:spPr>
        <p:txBody>
          <a:bodyPr/>
          <a:lstStyle/>
          <a:p>
            <a:r>
              <a:rPr lang="en-US" dirty="0"/>
              <a:t>Confining the area of observation to smaller counts (to remove outliers)</a:t>
            </a:r>
          </a:p>
          <a:p>
            <a:r>
              <a:rPr lang="en-US" dirty="0"/>
              <a:t>Both majorities at 100 like count max and 30 like count max show strong positive correlations on the effect of ratings for venues</a:t>
            </a:r>
          </a:p>
          <a:p>
            <a:endParaRPr lang="en-US" dirty="0"/>
          </a:p>
        </p:txBody>
      </p:sp>
    </p:spTree>
    <p:extLst>
      <p:ext uri="{BB962C8B-B14F-4D97-AF65-F5344CB8AC3E}">
        <p14:creationId xmlns:p14="http://schemas.microsoft.com/office/powerpoint/2010/main" val="129395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4A7B-EE53-BC45-9977-036B162FDFDB}"/>
              </a:ext>
            </a:extLst>
          </p:cNvPr>
          <p:cNvSpPr>
            <a:spLocks noGrp="1"/>
          </p:cNvSpPr>
          <p:nvPr>
            <p:ph type="title"/>
          </p:nvPr>
        </p:nvSpPr>
        <p:spPr/>
        <p:txBody>
          <a:bodyPr/>
          <a:lstStyle/>
          <a:p>
            <a:r>
              <a:rPr lang="en-US" dirty="0"/>
              <a:t>Correlation: Distance vs Ratings</a:t>
            </a:r>
          </a:p>
        </p:txBody>
      </p:sp>
      <p:sp>
        <p:nvSpPr>
          <p:cNvPr id="5" name="Content Placeholder 2">
            <a:extLst>
              <a:ext uri="{FF2B5EF4-FFF2-40B4-BE49-F238E27FC236}">
                <a16:creationId xmlns:a16="http://schemas.microsoft.com/office/drawing/2014/main" id="{5281624A-B421-F54C-9DB8-FE516F712B62}"/>
              </a:ext>
            </a:extLst>
          </p:cNvPr>
          <p:cNvSpPr>
            <a:spLocks noGrp="1"/>
          </p:cNvSpPr>
          <p:nvPr>
            <p:ph idx="1"/>
          </p:nvPr>
        </p:nvSpPr>
        <p:spPr>
          <a:xfrm>
            <a:off x="7020910" y="1879162"/>
            <a:ext cx="4107337" cy="4293038"/>
          </a:xfrm>
        </p:spPr>
        <p:txBody>
          <a:bodyPr/>
          <a:lstStyle/>
          <a:p>
            <a:r>
              <a:rPr lang="en-US" dirty="0"/>
              <a:t>Both cities distance from venue show negative correlations on the effect of ratings for venues</a:t>
            </a:r>
          </a:p>
          <a:p>
            <a:endParaRPr lang="en-US" dirty="0"/>
          </a:p>
        </p:txBody>
      </p:sp>
      <p:pic>
        <p:nvPicPr>
          <p:cNvPr id="6" name="Picture 5" descr="A close up of a map&#10;&#10;Description automatically generated">
            <a:extLst>
              <a:ext uri="{FF2B5EF4-FFF2-40B4-BE49-F238E27FC236}">
                <a16:creationId xmlns:a16="http://schemas.microsoft.com/office/drawing/2014/main" id="{DA794551-E426-0047-A47C-DAB406D1DA6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58021" y="2093976"/>
            <a:ext cx="6562887" cy="3421189"/>
          </a:xfrm>
          <a:prstGeom prst="rect">
            <a:avLst/>
          </a:prstGeom>
        </p:spPr>
      </p:pic>
    </p:spTree>
    <p:extLst>
      <p:ext uri="{BB962C8B-B14F-4D97-AF65-F5344CB8AC3E}">
        <p14:creationId xmlns:p14="http://schemas.microsoft.com/office/powerpoint/2010/main" val="1590865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4A7B-EE53-BC45-9977-036B162FDFDB}"/>
              </a:ext>
            </a:extLst>
          </p:cNvPr>
          <p:cNvSpPr>
            <a:spLocks noGrp="1"/>
          </p:cNvSpPr>
          <p:nvPr>
            <p:ph type="title"/>
          </p:nvPr>
        </p:nvSpPr>
        <p:spPr/>
        <p:txBody>
          <a:bodyPr/>
          <a:lstStyle/>
          <a:p>
            <a:r>
              <a:rPr lang="en-US" dirty="0"/>
              <a:t>Correlation: Photos vs Ratings</a:t>
            </a:r>
          </a:p>
        </p:txBody>
      </p:sp>
      <p:sp>
        <p:nvSpPr>
          <p:cNvPr id="5" name="Content Placeholder 2">
            <a:extLst>
              <a:ext uri="{FF2B5EF4-FFF2-40B4-BE49-F238E27FC236}">
                <a16:creationId xmlns:a16="http://schemas.microsoft.com/office/drawing/2014/main" id="{5281624A-B421-F54C-9DB8-FE516F712B62}"/>
              </a:ext>
            </a:extLst>
          </p:cNvPr>
          <p:cNvSpPr>
            <a:spLocks noGrp="1"/>
          </p:cNvSpPr>
          <p:nvPr>
            <p:ph idx="1"/>
          </p:nvPr>
        </p:nvSpPr>
        <p:spPr>
          <a:xfrm>
            <a:off x="7020910" y="1879162"/>
            <a:ext cx="4107337" cy="4293038"/>
          </a:xfrm>
        </p:spPr>
        <p:txBody>
          <a:bodyPr/>
          <a:lstStyle/>
          <a:p>
            <a:r>
              <a:rPr lang="en-US" dirty="0"/>
              <a:t>Confining the area of observation to smaller counts (to remove outliers)</a:t>
            </a:r>
          </a:p>
          <a:p>
            <a:r>
              <a:rPr lang="en-US" dirty="0"/>
              <a:t>Both majorities at 200 photos max and 50 photos max show strong positive correlations on the effect of ratings for venues</a:t>
            </a:r>
          </a:p>
          <a:p>
            <a:endParaRPr lang="en-US" dirty="0"/>
          </a:p>
        </p:txBody>
      </p:sp>
      <p:pic>
        <p:nvPicPr>
          <p:cNvPr id="6" name="Picture 5" descr="A close up of a map&#10;&#10;Description automatically generated">
            <a:extLst>
              <a:ext uri="{FF2B5EF4-FFF2-40B4-BE49-F238E27FC236}">
                <a16:creationId xmlns:a16="http://schemas.microsoft.com/office/drawing/2014/main" id="{3A3AA324-A2CB-704C-A23F-53CC4798957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66763" y="1591726"/>
            <a:ext cx="5943600" cy="4867910"/>
          </a:xfrm>
          <a:prstGeom prst="rect">
            <a:avLst/>
          </a:prstGeom>
        </p:spPr>
      </p:pic>
    </p:spTree>
    <p:extLst>
      <p:ext uri="{BB962C8B-B14F-4D97-AF65-F5344CB8AC3E}">
        <p14:creationId xmlns:p14="http://schemas.microsoft.com/office/powerpoint/2010/main" val="1717624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4A7B-EE53-BC45-9977-036B162FDFDB}"/>
              </a:ext>
            </a:extLst>
          </p:cNvPr>
          <p:cNvSpPr>
            <a:spLocks noGrp="1"/>
          </p:cNvSpPr>
          <p:nvPr>
            <p:ph type="title"/>
          </p:nvPr>
        </p:nvSpPr>
        <p:spPr/>
        <p:txBody>
          <a:bodyPr/>
          <a:lstStyle/>
          <a:p>
            <a:r>
              <a:rPr lang="en-US" dirty="0"/>
              <a:t>Correlation: Tips vs Ratings</a:t>
            </a:r>
          </a:p>
        </p:txBody>
      </p:sp>
      <p:sp>
        <p:nvSpPr>
          <p:cNvPr id="5" name="Content Placeholder 2">
            <a:extLst>
              <a:ext uri="{FF2B5EF4-FFF2-40B4-BE49-F238E27FC236}">
                <a16:creationId xmlns:a16="http://schemas.microsoft.com/office/drawing/2014/main" id="{5281624A-B421-F54C-9DB8-FE516F712B62}"/>
              </a:ext>
            </a:extLst>
          </p:cNvPr>
          <p:cNvSpPr>
            <a:spLocks noGrp="1"/>
          </p:cNvSpPr>
          <p:nvPr>
            <p:ph idx="1"/>
          </p:nvPr>
        </p:nvSpPr>
        <p:spPr>
          <a:xfrm>
            <a:off x="7020910" y="1879162"/>
            <a:ext cx="4107337" cy="4293038"/>
          </a:xfrm>
        </p:spPr>
        <p:txBody>
          <a:bodyPr/>
          <a:lstStyle/>
          <a:p>
            <a:r>
              <a:rPr lang="en-US" dirty="0"/>
              <a:t>Confining the area of observation to smaller counts (to remove outliers)</a:t>
            </a:r>
          </a:p>
          <a:p>
            <a:r>
              <a:rPr lang="en-US" dirty="0"/>
              <a:t>Both majorities at the overall tips count max and 25 tips count max show strong positive correlations on the effect of ratings for venues</a:t>
            </a:r>
          </a:p>
          <a:p>
            <a:endParaRPr lang="en-US" dirty="0"/>
          </a:p>
        </p:txBody>
      </p:sp>
      <p:pic>
        <p:nvPicPr>
          <p:cNvPr id="6" name="Picture 5" descr="A close up of a map&#10;&#10;Description automatically generated">
            <a:extLst>
              <a:ext uri="{FF2B5EF4-FFF2-40B4-BE49-F238E27FC236}">
                <a16:creationId xmlns:a16="http://schemas.microsoft.com/office/drawing/2014/main" id="{250E7B7D-49E5-264E-BE6A-DD7DB1DE3CA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52488" y="1802321"/>
            <a:ext cx="5943600" cy="4661535"/>
          </a:xfrm>
          <a:prstGeom prst="rect">
            <a:avLst/>
          </a:prstGeom>
        </p:spPr>
      </p:pic>
    </p:spTree>
    <p:extLst>
      <p:ext uri="{BB962C8B-B14F-4D97-AF65-F5344CB8AC3E}">
        <p14:creationId xmlns:p14="http://schemas.microsoft.com/office/powerpoint/2010/main" val="683253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4A7B-EE53-BC45-9977-036B162FDFDB}"/>
              </a:ext>
            </a:extLst>
          </p:cNvPr>
          <p:cNvSpPr>
            <a:spLocks noGrp="1"/>
          </p:cNvSpPr>
          <p:nvPr>
            <p:ph type="title"/>
          </p:nvPr>
        </p:nvSpPr>
        <p:spPr>
          <a:xfrm>
            <a:off x="1069848" y="484632"/>
            <a:ext cx="10058400" cy="440278"/>
          </a:xfrm>
        </p:spPr>
        <p:txBody>
          <a:bodyPr>
            <a:normAutofit fontScale="90000"/>
          </a:bodyPr>
          <a:lstStyle/>
          <a:p>
            <a:r>
              <a:rPr lang="en-US" dirty="0"/>
              <a:t>Clustering: K-means Evaluation</a:t>
            </a:r>
          </a:p>
        </p:txBody>
      </p:sp>
      <p:sp>
        <p:nvSpPr>
          <p:cNvPr id="5" name="Content Placeholder 2">
            <a:extLst>
              <a:ext uri="{FF2B5EF4-FFF2-40B4-BE49-F238E27FC236}">
                <a16:creationId xmlns:a16="http://schemas.microsoft.com/office/drawing/2014/main" id="{5281624A-B421-F54C-9DB8-FE516F712B62}"/>
              </a:ext>
            </a:extLst>
          </p:cNvPr>
          <p:cNvSpPr>
            <a:spLocks noGrp="1"/>
          </p:cNvSpPr>
          <p:nvPr>
            <p:ph idx="1"/>
          </p:nvPr>
        </p:nvSpPr>
        <p:spPr>
          <a:xfrm>
            <a:off x="840828" y="4991734"/>
            <a:ext cx="10287419" cy="1180465"/>
          </a:xfrm>
        </p:spPr>
        <p:txBody>
          <a:bodyPr>
            <a:normAutofit/>
          </a:bodyPr>
          <a:lstStyle/>
          <a:p>
            <a:r>
              <a:rPr lang="en-US" dirty="0"/>
              <a:t>Elbow point to determine the number of clusters for the k-means algorithm to be 3-4 </a:t>
            </a:r>
          </a:p>
          <a:p>
            <a:r>
              <a:rPr lang="en-US" dirty="0"/>
              <a:t>Means of each cluster centroid to so the overall of their </a:t>
            </a:r>
          </a:p>
        </p:txBody>
      </p:sp>
      <p:pic>
        <p:nvPicPr>
          <p:cNvPr id="7" name="Picture 6" descr="A close up of a map&#10;&#10;Description automatically generated">
            <a:extLst>
              <a:ext uri="{FF2B5EF4-FFF2-40B4-BE49-F238E27FC236}">
                <a16:creationId xmlns:a16="http://schemas.microsoft.com/office/drawing/2014/main" id="{A144C201-BFB3-4045-A3A3-98919B54A61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984536" y="1038363"/>
            <a:ext cx="4373901" cy="2027554"/>
          </a:xfrm>
          <a:prstGeom prst="rect">
            <a:avLst/>
          </a:prstGeom>
        </p:spPr>
      </p:pic>
      <p:pic>
        <p:nvPicPr>
          <p:cNvPr id="8" name="Picture 7" descr="A close up of a map&#10;&#10;Description automatically generated">
            <a:extLst>
              <a:ext uri="{FF2B5EF4-FFF2-40B4-BE49-F238E27FC236}">
                <a16:creationId xmlns:a16="http://schemas.microsoft.com/office/drawing/2014/main" id="{F3AC60F6-424C-F449-9EF5-9436CDDC694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55028" y="1038363"/>
            <a:ext cx="4373900" cy="221599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8AB9A5C8-9724-4549-AEDB-2977A48B5E33}"/>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144174" y="3254353"/>
            <a:ext cx="5895426" cy="1250849"/>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1764BAC7-85B3-604E-8CB7-BE26A006E529}"/>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04228" y="3324738"/>
            <a:ext cx="5943600" cy="1180465"/>
          </a:xfrm>
          <a:prstGeom prst="rect">
            <a:avLst/>
          </a:prstGeom>
        </p:spPr>
      </p:pic>
      <p:sp>
        <p:nvSpPr>
          <p:cNvPr id="3" name="TextBox 2">
            <a:extLst>
              <a:ext uri="{FF2B5EF4-FFF2-40B4-BE49-F238E27FC236}">
                <a16:creationId xmlns:a16="http://schemas.microsoft.com/office/drawing/2014/main" id="{B0C54D94-3EE7-3C46-94BA-D8F5478D7A53}"/>
              </a:ext>
            </a:extLst>
          </p:cNvPr>
          <p:cNvSpPr txBox="1"/>
          <p:nvPr/>
        </p:nvSpPr>
        <p:spPr>
          <a:xfrm>
            <a:off x="6068302" y="3078517"/>
            <a:ext cx="3023585" cy="246221"/>
          </a:xfrm>
          <a:prstGeom prst="rect">
            <a:avLst/>
          </a:prstGeom>
          <a:noFill/>
        </p:spPr>
        <p:txBody>
          <a:bodyPr wrap="none" rtlCol="0">
            <a:spAutoFit/>
          </a:bodyPr>
          <a:lstStyle/>
          <a:p>
            <a:r>
              <a:rPr lang="en-US" sz="1000" dirty="0"/>
              <a:t>Philadelphia Mean Values for Cluster Centroids </a:t>
            </a:r>
          </a:p>
        </p:txBody>
      </p:sp>
      <p:sp>
        <p:nvSpPr>
          <p:cNvPr id="11" name="TextBox 10">
            <a:extLst>
              <a:ext uri="{FF2B5EF4-FFF2-40B4-BE49-F238E27FC236}">
                <a16:creationId xmlns:a16="http://schemas.microsoft.com/office/drawing/2014/main" id="{009290F8-69E2-B847-B590-1EAAA437A510}"/>
              </a:ext>
            </a:extLst>
          </p:cNvPr>
          <p:cNvSpPr txBox="1"/>
          <p:nvPr/>
        </p:nvSpPr>
        <p:spPr>
          <a:xfrm>
            <a:off x="152400" y="3131242"/>
            <a:ext cx="2746265" cy="246221"/>
          </a:xfrm>
          <a:prstGeom prst="rect">
            <a:avLst/>
          </a:prstGeom>
          <a:noFill/>
        </p:spPr>
        <p:txBody>
          <a:bodyPr wrap="none" rtlCol="0">
            <a:spAutoFit/>
          </a:bodyPr>
          <a:lstStyle/>
          <a:p>
            <a:r>
              <a:rPr lang="en-US" sz="1000" dirty="0"/>
              <a:t>Toronto Mean Values for Cluster Centroids </a:t>
            </a:r>
          </a:p>
        </p:txBody>
      </p:sp>
    </p:spTree>
    <p:extLst>
      <p:ext uri="{BB962C8B-B14F-4D97-AF65-F5344CB8AC3E}">
        <p14:creationId xmlns:p14="http://schemas.microsoft.com/office/powerpoint/2010/main" val="2611643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4A7B-EE53-BC45-9977-036B162FDFDB}"/>
              </a:ext>
            </a:extLst>
          </p:cNvPr>
          <p:cNvSpPr>
            <a:spLocks noGrp="1"/>
          </p:cNvSpPr>
          <p:nvPr>
            <p:ph type="title"/>
          </p:nvPr>
        </p:nvSpPr>
        <p:spPr>
          <a:xfrm>
            <a:off x="1069848" y="484632"/>
            <a:ext cx="10058400" cy="440278"/>
          </a:xfrm>
        </p:spPr>
        <p:txBody>
          <a:bodyPr>
            <a:normAutofit fontScale="90000"/>
          </a:bodyPr>
          <a:lstStyle/>
          <a:p>
            <a:r>
              <a:rPr lang="en-US" dirty="0"/>
              <a:t>Clustering: K-means Evaluation</a:t>
            </a:r>
          </a:p>
        </p:txBody>
      </p:sp>
      <p:sp>
        <p:nvSpPr>
          <p:cNvPr id="5" name="Content Placeholder 2">
            <a:extLst>
              <a:ext uri="{FF2B5EF4-FFF2-40B4-BE49-F238E27FC236}">
                <a16:creationId xmlns:a16="http://schemas.microsoft.com/office/drawing/2014/main" id="{5281624A-B421-F54C-9DB8-FE516F712B62}"/>
              </a:ext>
            </a:extLst>
          </p:cNvPr>
          <p:cNvSpPr>
            <a:spLocks noGrp="1"/>
          </p:cNvSpPr>
          <p:nvPr>
            <p:ph idx="1"/>
          </p:nvPr>
        </p:nvSpPr>
        <p:spPr>
          <a:xfrm>
            <a:off x="800593" y="5789929"/>
            <a:ext cx="10287419" cy="1180465"/>
          </a:xfrm>
        </p:spPr>
        <p:txBody>
          <a:bodyPr>
            <a:normAutofit/>
          </a:bodyPr>
          <a:lstStyle/>
          <a:p>
            <a:r>
              <a:rPr lang="en-US" dirty="0"/>
              <a:t>Cluster Label 2 (yellow) has a noticeably larger range than any of the other labels. </a:t>
            </a:r>
          </a:p>
          <a:p>
            <a:r>
              <a:rPr lang="en-US" dirty="0"/>
              <a:t>These might be hotpots within the city to observe and/or visit</a:t>
            </a:r>
          </a:p>
        </p:txBody>
      </p:sp>
      <p:pic>
        <p:nvPicPr>
          <p:cNvPr id="12" name="Picture 11" descr="A screenshot of a social media post&#10;&#10;Description automatically generated">
            <a:extLst>
              <a:ext uri="{FF2B5EF4-FFF2-40B4-BE49-F238E27FC236}">
                <a16:creationId xmlns:a16="http://schemas.microsoft.com/office/drawing/2014/main" id="{A32B3465-95EF-0C42-A339-3C21839F770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40828" y="1097280"/>
            <a:ext cx="4862512" cy="2331720"/>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A80D0CF8-6ECE-914B-B94E-80048ED3784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122860" y="1082676"/>
            <a:ext cx="5005387" cy="2331720"/>
          </a:xfrm>
          <a:prstGeom prst="rect">
            <a:avLst/>
          </a:prstGeom>
        </p:spPr>
      </p:pic>
      <p:pic>
        <p:nvPicPr>
          <p:cNvPr id="14" name="Picture 13" descr="A screenshot of a social media post&#10;&#10;Description automatically generated">
            <a:extLst>
              <a:ext uri="{FF2B5EF4-FFF2-40B4-BE49-F238E27FC236}">
                <a16:creationId xmlns:a16="http://schemas.microsoft.com/office/drawing/2014/main" id="{A27AB59B-34FC-B242-867F-C9C627A2C180}"/>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40828" y="3443605"/>
            <a:ext cx="4862512" cy="2317115"/>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5349555B-20BA-B94E-9203-30EB47D1B302}"/>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122860" y="3443605"/>
            <a:ext cx="5005387" cy="2317115"/>
          </a:xfrm>
          <a:prstGeom prst="rect">
            <a:avLst/>
          </a:prstGeom>
        </p:spPr>
      </p:pic>
    </p:spTree>
    <p:extLst>
      <p:ext uri="{BB962C8B-B14F-4D97-AF65-F5344CB8AC3E}">
        <p14:creationId xmlns:p14="http://schemas.microsoft.com/office/powerpoint/2010/main" val="2507079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4A7B-EE53-BC45-9977-036B162FDFDB}"/>
              </a:ext>
            </a:extLst>
          </p:cNvPr>
          <p:cNvSpPr>
            <a:spLocks noGrp="1"/>
          </p:cNvSpPr>
          <p:nvPr>
            <p:ph type="title"/>
          </p:nvPr>
        </p:nvSpPr>
        <p:spPr>
          <a:xfrm>
            <a:off x="1069848" y="484632"/>
            <a:ext cx="10058400" cy="772668"/>
          </a:xfrm>
        </p:spPr>
        <p:txBody>
          <a:bodyPr>
            <a:normAutofit fontScale="90000"/>
          </a:bodyPr>
          <a:lstStyle/>
          <a:p>
            <a:r>
              <a:rPr lang="en-US" dirty="0"/>
              <a:t>Clustering: K-means Clustering - Philadelphia</a:t>
            </a:r>
          </a:p>
        </p:txBody>
      </p:sp>
      <p:pic>
        <p:nvPicPr>
          <p:cNvPr id="10" name="Picture 9" descr="A close up of a map&#10;&#10;Description automatically generated">
            <a:extLst>
              <a:ext uri="{FF2B5EF4-FFF2-40B4-BE49-F238E27FC236}">
                <a16:creationId xmlns:a16="http://schemas.microsoft.com/office/drawing/2014/main" id="{35A80E64-C9D4-B64A-9423-39AE431C0BE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60412" y="1829434"/>
            <a:ext cx="5083175" cy="4799966"/>
          </a:xfrm>
          <a:prstGeom prst="rect">
            <a:avLst/>
          </a:prstGeom>
        </p:spPr>
      </p:pic>
      <p:pic>
        <p:nvPicPr>
          <p:cNvPr id="11" name="Picture 10" descr="A close up of a map&#10;&#10;Description automatically generated">
            <a:extLst>
              <a:ext uri="{FF2B5EF4-FFF2-40B4-BE49-F238E27FC236}">
                <a16:creationId xmlns:a16="http://schemas.microsoft.com/office/drawing/2014/main" id="{3C03529F-4254-454B-97ED-848CE67F389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475412" y="1829434"/>
            <a:ext cx="5083175" cy="4799966"/>
          </a:xfrm>
          <a:prstGeom prst="rect">
            <a:avLst/>
          </a:prstGeom>
        </p:spPr>
      </p:pic>
      <p:sp>
        <p:nvSpPr>
          <p:cNvPr id="6" name="TextBox 5">
            <a:extLst>
              <a:ext uri="{FF2B5EF4-FFF2-40B4-BE49-F238E27FC236}">
                <a16:creationId xmlns:a16="http://schemas.microsoft.com/office/drawing/2014/main" id="{71C21B2C-39CA-C24D-B572-15F94BF40F3A}"/>
              </a:ext>
            </a:extLst>
          </p:cNvPr>
          <p:cNvSpPr txBox="1"/>
          <p:nvPr/>
        </p:nvSpPr>
        <p:spPr>
          <a:xfrm>
            <a:off x="760412" y="1506268"/>
            <a:ext cx="875111" cy="369332"/>
          </a:xfrm>
          <a:prstGeom prst="rect">
            <a:avLst/>
          </a:prstGeom>
          <a:noFill/>
        </p:spPr>
        <p:txBody>
          <a:bodyPr wrap="none" rtlCol="0">
            <a:spAutoFit/>
          </a:bodyPr>
          <a:lstStyle/>
          <a:p>
            <a:r>
              <a:rPr lang="en-US" dirty="0"/>
              <a:t>Before</a:t>
            </a:r>
          </a:p>
        </p:txBody>
      </p:sp>
      <p:sp>
        <p:nvSpPr>
          <p:cNvPr id="37" name="TextBox 36">
            <a:extLst>
              <a:ext uri="{FF2B5EF4-FFF2-40B4-BE49-F238E27FC236}">
                <a16:creationId xmlns:a16="http://schemas.microsoft.com/office/drawing/2014/main" id="{45166066-C63E-384B-981F-CBC8EED6430C}"/>
              </a:ext>
            </a:extLst>
          </p:cNvPr>
          <p:cNvSpPr txBox="1"/>
          <p:nvPr/>
        </p:nvSpPr>
        <p:spPr>
          <a:xfrm>
            <a:off x="6475412" y="1367768"/>
            <a:ext cx="712054" cy="646331"/>
          </a:xfrm>
          <a:prstGeom prst="rect">
            <a:avLst/>
          </a:prstGeom>
          <a:noFill/>
        </p:spPr>
        <p:txBody>
          <a:bodyPr wrap="none" rtlCol="0">
            <a:spAutoFit/>
          </a:bodyPr>
          <a:lstStyle/>
          <a:p>
            <a:r>
              <a:rPr lang="en-US" dirty="0"/>
              <a:t>After</a:t>
            </a:r>
          </a:p>
          <a:p>
            <a:endParaRPr lang="en-US" dirty="0"/>
          </a:p>
        </p:txBody>
      </p:sp>
    </p:spTree>
    <p:extLst>
      <p:ext uri="{BB962C8B-B14F-4D97-AF65-F5344CB8AC3E}">
        <p14:creationId xmlns:p14="http://schemas.microsoft.com/office/powerpoint/2010/main" val="115395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04A7B-EE53-BC45-9977-036B162FDFDB}"/>
              </a:ext>
            </a:extLst>
          </p:cNvPr>
          <p:cNvSpPr>
            <a:spLocks noGrp="1"/>
          </p:cNvSpPr>
          <p:nvPr>
            <p:ph type="title"/>
          </p:nvPr>
        </p:nvSpPr>
        <p:spPr>
          <a:xfrm>
            <a:off x="1069848" y="484632"/>
            <a:ext cx="10058400" cy="772668"/>
          </a:xfrm>
        </p:spPr>
        <p:txBody>
          <a:bodyPr>
            <a:normAutofit fontScale="90000"/>
          </a:bodyPr>
          <a:lstStyle/>
          <a:p>
            <a:r>
              <a:rPr lang="en-US" dirty="0"/>
              <a:t>Clustering: K-means Clustering - Toronto</a:t>
            </a:r>
          </a:p>
        </p:txBody>
      </p:sp>
      <p:sp>
        <p:nvSpPr>
          <p:cNvPr id="6" name="TextBox 5">
            <a:extLst>
              <a:ext uri="{FF2B5EF4-FFF2-40B4-BE49-F238E27FC236}">
                <a16:creationId xmlns:a16="http://schemas.microsoft.com/office/drawing/2014/main" id="{71C21B2C-39CA-C24D-B572-15F94BF40F3A}"/>
              </a:ext>
            </a:extLst>
          </p:cNvPr>
          <p:cNvSpPr txBox="1"/>
          <p:nvPr/>
        </p:nvSpPr>
        <p:spPr>
          <a:xfrm>
            <a:off x="760412" y="1506268"/>
            <a:ext cx="875111" cy="369332"/>
          </a:xfrm>
          <a:prstGeom prst="rect">
            <a:avLst/>
          </a:prstGeom>
          <a:noFill/>
        </p:spPr>
        <p:txBody>
          <a:bodyPr wrap="none" rtlCol="0">
            <a:spAutoFit/>
          </a:bodyPr>
          <a:lstStyle/>
          <a:p>
            <a:r>
              <a:rPr lang="en-US" dirty="0"/>
              <a:t>Before</a:t>
            </a:r>
          </a:p>
        </p:txBody>
      </p:sp>
      <p:sp>
        <p:nvSpPr>
          <p:cNvPr id="37" name="TextBox 36">
            <a:extLst>
              <a:ext uri="{FF2B5EF4-FFF2-40B4-BE49-F238E27FC236}">
                <a16:creationId xmlns:a16="http://schemas.microsoft.com/office/drawing/2014/main" id="{45166066-C63E-384B-981F-CBC8EED6430C}"/>
              </a:ext>
            </a:extLst>
          </p:cNvPr>
          <p:cNvSpPr txBox="1"/>
          <p:nvPr/>
        </p:nvSpPr>
        <p:spPr>
          <a:xfrm>
            <a:off x="6475412" y="1367768"/>
            <a:ext cx="712054" cy="646331"/>
          </a:xfrm>
          <a:prstGeom prst="rect">
            <a:avLst/>
          </a:prstGeom>
          <a:noFill/>
        </p:spPr>
        <p:txBody>
          <a:bodyPr wrap="none" rtlCol="0">
            <a:spAutoFit/>
          </a:bodyPr>
          <a:lstStyle/>
          <a:p>
            <a:r>
              <a:rPr lang="en-US" dirty="0"/>
              <a:t>After</a:t>
            </a:r>
          </a:p>
          <a:p>
            <a:endParaRPr lang="en-US" dirty="0"/>
          </a:p>
        </p:txBody>
      </p:sp>
      <p:pic>
        <p:nvPicPr>
          <p:cNvPr id="7" name="Picture 6" descr="A close up of a map&#10;&#10;Description automatically generated">
            <a:extLst>
              <a:ext uri="{FF2B5EF4-FFF2-40B4-BE49-F238E27FC236}">
                <a16:creationId xmlns:a16="http://schemas.microsoft.com/office/drawing/2014/main" id="{5FBD1888-EA0E-4C4D-878A-23C7646D9AA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60412" y="1875600"/>
            <a:ext cx="5335588" cy="3953700"/>
          </a:xfrm>
          <a:prstGeom prst="rect">
            <a:avLst/>
          </a:prstGeom>
        </p:spPr>
      </p:pic>
      <p:pic>
        <p:nvPicPr>
          <p:cNvPr id="8" name="Picture 7" descr="A close up of a map&#10;&#10;Description automatically generated">
            <a:extLst>
              <a:ext uri="{FF2B5EF4-FFF2-40B4-BE49-F238E27FC236}">
                <a16:creationId xmlns:a16="http://schemas.microsoft.com/office/drawing/2014/main" id="{D28E50E8-39F4-494F-870A-CB5DC802070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475412" y="1875600"/>
            <a:ext cx="4956176" cy="3953700"/>
          </a:xfrm>
          <a:prstGeom prst="rect">
            <a:avLst/>
          </a:prstGeom>
        </p:spPr>
      </p:pic>
    </p:spTree>
    <p:extLst>
      <p:ext uri="{BB962C8B-B14F-4D97-AF65-F5344CB8AC3E}">
        <p14:creationId xmlns:p14="http://schemas.microsoft.com/office/powerpoint/2010/main" val="492200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60211-93B6-7A43-8503-FEEED9038C74}"/>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ADFEE792-7361-E64D-886A-AAEE8AB8B749}"/>
              </a:ext>
            </a:extLst>
          </p:cNvPr>
          <p:cNvSpPr>
            <a:spLocks noGrp="1"/>
          </p:cNvSpPr>
          <p:nvPr>
            <p:ph idx="1"/>
          </p:nvPr>
        </p:nvSpPr>
        <p:spPr/>
        <p:txBody>
          <a:bodyPr>
            <a:normAutofit fontScale="92500" lnSpcReduction="20000"/>
          </a:bodyPr>
          <a:lstStyle/>
          <a:p>
            <a:r>
              <a:rPr lang="en-US" dirty="0"/>
              <a:t>Our analysis of the venues at the boroughs within Philadelphia and Toronto observed:</a:t>
            </a:r>
          </a:p>
          <a:p>
            <a:pPr lvl="1"/>
            <a:r>
              <a:rPr lang="en-US" dirty="0"/>
              <a:t> the significance of venue likes, photo count and tips. </a:t>
            </a:r>
          </a:p>
          <a:p>
            <a:pPr lvl="1"/>
            <a:r>
              <a:rPr lang="en-US" dirty="0"/>
              <a:t>useful information for venue owners to mangers and can be driving factors when trying to promote or establish new business </a:t>
            </a:r>
          </a:p>
          <a:p>
            <a:pPr lvl="1"/>
            <a:r>
              <a:rPr lang="en-US" dirty="0"/>
              <a:t>Segmentation of these venues based on these significant parameters will improve the user experience at these venues as well. </a:t>
            </a:r>
          </a:p>
          <a:p>
            <a:r>
              <a:rPr lang="en-US" dirty="0"/>
              <a:t>Demonstrated the top categories in each of the boroughs </a:t>
            </a:r>
          </a:p>
          <a:p>
            <a:pPr lvl="1"/>
            <a:r>
              <a:rPr lang="en-US" dirty="0"/>
              <a:t>provide a clear indicator to recommend business owners and startups where popular locations may be to start new business. </a:t>
            </a:r>
          </a:p>
          <a:p>
            <a:pPr lvl="1"/>
            <a:r>
              <a:rPr lang="en-US" dirty="0"/>
              <a:t>Most likely limited to no venues in a borough that has potential for growth.</a:t>
            </a:r>
          </a:p>
          <a:p>
            <a:r>
              <a:rPr lang="en-US" dirty="0"/>
              <a:t>When comparing the two cities we see that Philadelphia has more neighborhoods within its limits than Toronto. </a:t>
            </a:r>
          </a:p>
          <a:p>
            <a:pPr lvl="1"/>
            <a:r>
              <a:rPr lang="en-US" dirty="0"/>
              <a:t>58% of the likes consist from Center City alone, </a:t>
            </a:r>
          </a:p>
          <a:p>
            <a:pPr lvl="1"/>
            <a:r>
              <a:rPr lang="en-US" dirty="0"/>
              <a:t>Toronto has a more even distribution of likes between their top neighborhoods</a:t>
            </a:r>
          </a:p>
          <a:p>
            <a:pPr lvl="2"/>
            <a:r>
              <a:rPr lang="en-US" dirty="0"/>
              <a:t> East Toronto, Scarborough, and North York. </a:t>
            </a:r>
          </a:p>
          <a:p>
            <a:endParaRPr lang="en-US" dirty="0"/>
          </a:p>
        </p:txBody>
      </p:sp>
    </p:spTree>
    <p:extLst>
      <p:ext uri="{BB962C8B-B14F-4D97-AF65-F5344CB8AC3E}">
        <p14:creationId xmlns:p14="http://schemas.microsoft.com/office/powerpoint/2010/main" val="3689867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0A793-9EEB-C44B-94BD-D148788AAB24}"/>
              </a:ext>
            </a:extLst>
          </p:cNvPr>
          <p:cNvSpPr>
            <a:spLocks noGrp="1"/>
          </p:cNvSpPr>
          <p:nvPr>
            <p:ph type="title"/>
          </p:nvPr>
        </p:nvSpPr>
        <p:spPr/>
        <p:txBody>
          <a:bodyPr/>
          <a:lstStyle/>
          <a:p>
            <a:r>
              <a:rPr lang="en-US" dirty="0"/>
              <a:t>Background: Philadelphia</a:t>
            </a:r>
          </a:p>
        </p:txBody>
      </p:sp>
      <p:sp>
        <p:nvSpPr>
          <p:cNvPr id="3" name="Content Placeholder 2">
            <a:extLst>
              <a:ext uri="{FF2B5EF4-FFF2-40B4-BE49-F238E27FC236}">
                <a16:creationId xmlns:a16="http://schemas.microsoft.com/office/drawing/2014/main" id="{728DB028-DFD6-BF41-997E-1F16DE1F1996}"/>
              </a:ext>
            </a:extLst>
          </p:cNvPr>
          <p:cNvSpPr>
            <a:spLocks noGrp="1"/>
          </p:cNvSpPr>
          <p:nvPr>
            <p:ph idx="1"/>
          </p:nvPr>
        </p:nvSpPr>
        <p:spPr>
          <a:xfrm>
            <a:off x="1069848" y="2121408"/>
            <a:ext cx="6059615" cy="4050792"/>
          </a:xfrm>
        </p:spPr>
        <p:txBody>
          <a:bodyPr>
            <a:normAutofit/>
          </a:bodyPr>
          <a:lstStyle/>
          <a:p>
            <a:pPr lvl="1"/>
            <a:r>
              <a:rPr lang="en-US" dirty="0"/>
              <a:t>has many universities and colleges make it a top study destination</a:t>
            </a:r>
          </a:p>
          <a:p>
            <a:pPr lvl="1"/>
            <a:r>
              <a:rPr lang="en-US" dirty="0"/>
              <a:t>estimated gross metropolitan product of $490 billion in 2019. </a:t>
            </a:r>
          </a:p>
          <a:p>
            <a:pPr lvl="1"/>
            <a:r>
              <a:rPr lang="en-US" dirty="0"/>
              <a:t>Twelve Boroughs of Philadelphia a hot spot for new residents, travelers and businesses.</a:t>
            </a:r>
          </a:p>
          <a:p>
            <a:pPr lvl="2"/>
            <a:r>
              <a:rPr lang="en-US" dirty="0"/>
              <a:t>Center City, South Philadelphia, Southwest Philadelphia, West Philadelphia, Lower North Philadelphia, Upper North Philadelphia, </a:t>
            </a:r>
            <a:r>
              <a:rPr lang="en-US" dirty="0" err="1"/>
              <a:t>Bridesburg</a:t>
            </a:r>
            <a:r>
              <a:rPr lang="en-US" dirty="0"/>
              <a:t>-Kensington-Port Richmond, Roxborough-Manayunk, Germantown-Chestnut Hill, Olney-Oak Lane, Near Northeast Philadelphia and Far Northeast Philadelphia.</a:t>
            </a:r>
          </a:p>
          <a:p>
            <a:endParaRPr lang="en-US" dirty="0"/>
          </a:p>
        </p:txBody>
      </p:sp>
      <p:pic>
        <p:nvPicPr>
          <p:cNvPr id="5" name="Picture 4">
            <a:extLst>
              <a:ext uri="{FF2B5EF4-FFF2-40B4-BE49-F238E27FC236}">
                <a16:creationId xmlns:a16="http://schemas.microsoft.com/office/drawing/2014/main" id="{C56B45A9-23B2-E446-9EBC-D9EE1593639C}"/>
              </a:ext>
            </a:extLst>
          </p:cNvPr>
          <p:cNvPicPr>
            <a:picLocks noChangeAspect="1"/>
          </p:cNvPicPr>
          <p:nvPr/>
        </p:nvPicPr>
        <p:blipFill>
          <a:blip r:embed="rId2"/>
          <a:stretch>
            <a:fillRect/>
          </a:stretch>
        </p:blipFill>
        <p:spPr>
          <a:xfrm>
            <a:off x="7600950" y="2072748"/>
            <a:ext cx="3521202" cy="3770839"/>
          </a:xfrm>
          <a:prstGeom prst="rect">
            <a:avLst/>
          </a:prstGeom>
        </p:spPr>
      </p:pic>
    </p:spTree>
    <p:extLst>
      <p:ext uri="{BB962C8B-B14F-4D97-AF65-F5344CB8AC3E}">
        <p14:creationId xmlns:p14="http://schemas.microsoft.com/office/powerpoint/2010/main" val="1476971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F7A4D-9101-2A4F-9525-D8F1AD36E352}"/>
              </a:ext>
            </a:extLst>
          </p:cNvPr>
          <p:cNvSpPr>
            <a:spLocks noGrp="1"/>
          </p:cNvSpPr>
          <p:nvPr>
            <p:ph type="title"/>
          </p:nvPr>
        </p:nvSpPr>
        <p:spPr/>
        <p:txBody>
          <a:bodyPr/>
          <a:lstStyle/>
          <a:p>
            <a:r>
              <a:rPr lang="en-US" dirty="0"/>
              <a:t>Discussion (</a:t>
            </a:r>
            <a:r>
              <a:rPr lang="en-US" dirty="0" err="1"/>
              <a:t>Con’t</a:t>
            </a:r>
            <a:r>
              <a:rPr lang="en-US" dirty="0"/>
              <a:t>)</a:t>
            </a:r>
          </a:p>
        </p:txBody>
      </p:sp>
      <p:sp>
        <p:nvSpPr>
          <p:cNvPr id="3" name="Content Placeholder 2">
            <a:extLst>
              <a:ext uri="{FF2B5EF4-FFF2-40B4-BE49-F238E27FC236}">
                <a16:creationId xmlns:a16="http://schemas.microsoft.com/office/drawing/2014/main" id="{EAE8BEAB-0EB5-8749-8C52-FC5784D63A5D}"/>
              </a:ext>
            </a:extLst>
          </p:cNvPr>
          <p:cNvSpPr>
            <a:spLocks noGrp="1"/>
          </p:cNvSpPr>
          <p:nvPr>
            <p:ph idx="1"/>
          </p:nvPr>
        </p:nvSpPr>
        <p:spPr/>
        <p:txBody>
          <a:bodyPr/>
          <a:lstStyle/>
          <a:p>
            <a:r>
              <a:rPr lang="en-US" dirty="0"/>
              <a:t>We demonstrated in the regression analyses:</a:t>
            </a:r>
          </a:p>
          <a:p>
            <a:pPr lvl="1"/>
            <a:r>
              <a:rPr lang="en-US" dirty="0"/>
              <a:t>ratings are positively correlated with likes, photo count and tips for each </a:t>
            </a:r>
          </a:p>
          <a:p>
            <a:pPr lvl="1"/>
            <a:r>
              <a:rPr lang="en-US" dirty="0"/>
              <a:t>Ratings are negatively correlated with distances. </a:t>
            </a:r>
          </a:p>
          <a:p>
            <a:pPr lvl="1"/>
            <a:r>
              <a:rPr lang="en-US" dirty="0"/>
              <a:t>Important for exploring ways to improve upon existing or new businesses.</a:t>
            </a:r>
          </a:p>
          <a:p>
            <a:r>
              <a:rPr lang="en-US" dirty="0"/>
              <a:t>The clustering of our venues in the boroughs gave us insight for Philadelphia and Toronto </a:t>
            </a:r>
          </a:p>
          <a:p>
            <a:pPr lvl="1"/>
            <a:r>
              <a:rPr lang="en-US" dirty="0"/>
              <a:t>Most likes, ratings, photo count and tip counts were not affected by the distance </a:t>
            </a:r>
          </a:p>
          <a:p>
            <a:pPr lvl="1"/>
            <a:r>
              <a:rPr lang="en-US" dirty="0"/>
              <a:t>Cluster label 2, as they had a tendency to have their values range higher than the rest despite of distance. </a:t>
            </a:r>
          </a:p>
          <a:p>
            <a:pPr lvl="1"/>
            <a:r>
              <a:rPr lang="en-US" dirty="0"/>
              <a:t>Might be the hotspots for activity in their Boroughs and can provide means for people to evaluate and visit these venues. </a:t>
            </a:r>
          </a:p>
          <a:p>
            <a:endParaRPr lang="en-US" dirty="0"/>
          </a:p>
        </p:txBody>
      </p:sp>
    </p:spTree>
    <p:extLst>
      <p:ext uri="{BB962C8B-B14F-4D97-AF65-F5344CB8AC3E}">
        <p14:creationId xmlns:p14="http://schemas.microsoft.com/office/powerpoint/2010/main" val="1082014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4EF07-D09B-9F4A-ADA5-30101C1142B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51FCA71-7B0F-CE4A-93DA-C191BDCCED2C}"/>
              </a:ext>
            </a:extLst>
          </p:cNvPr>
          <p:cNvSpPr>
            <a:spLocks noGrp="1"/>
          </p:cNvSpPr>
          <p:nvPr>
            <p:ph idx="1"/>
          </p:nvPr>
        </p:nvSpPr>
        <p:spPr/>
        <p:txBody>
          <a:bodyPr/>
          <a:lstStyle/>
          <a:p>
            <a:r>
              <a:rPr lang="en-US" dirty="0"/>
              <a:t>Explored Effectiveness of distance, photos, tips, ratings and likes. </a:t>
            </a:r>
          </a:p>
          <a:p>
            <a:r>
              <a:rPr lang="en-US" dirty="0"/>
              <a:t>We compared the venues, boroughs and neighborhoods</a:t>
            </a:r>
          </a:p>
          <a:p>
            <a:r>
              <a:rPr lang="en-US" dirty="0"/>
              <a:t>Revealed a strong positive correlation to ratings when observing likes, photos and tips for both cities. We observed a negative correlation with distance.</a:t>
            </a:r>
          </a:p>
          <a:p>
            <a:r>
              <a:rPr lang="en-US" dirty="0"/>
              <a:t> While there are some limitations to this project, as larger data from Foursquare cannot be pulled without higher access and not all data pulled contains information for our venues that’s required for the analysis. </a:t>
            </a:r>
          </a:p>
          <a:p>
            <a:r>
              <a:rPr lang="en-US" dirty="0"/>
              <a:t>Overall, we have established a working model that can only improve evaluation of venues and boroughs for potential locations for start-ups, business ventures and even travel hot spots as more information is made available.</a:t>
            </a:r>
          </a:p>
          <a:p>
            <a:endParaRPr lang="en-US" dirty="0"/>
          </a:p>
        </p:txBody>
      </p:sp>
    </p:spTree>
    <p:extLst>
      <p:ext uri="{BB962C8B-B14F-4D97-AF65-F5344CB8AC3E}">
        <p14:creationId xmlns:p14="http://schemas.microsoft.com/office/powerpoint/2010/main" val="1518876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75B13-3A1F-EA4D-906F-DC8373A7F5B3}"/>
              </a:ext>
            </a:extLst>
          </p:cNvPr>
          <p:cNvSpPr>
            <a:spLocks noGrp="1"/>
          </p:cNvSpPr>
          <p:nvPr>
            <p:ph type="title"/>
          </p:nvPr>
        </p:nvSpPr>
        <p:spPr/>
        <p:txBody>
          <a:bodyPr/>
          <a:lstStyle/>
          <a:p>
            <a:r>
              <a:rPr lang="en-US" dirty="0"/>
              <a:t>Background: Toronto</a:t>
            </a:r>
          </a:p>
        </p:txBody>
      </p:sp>
      <p:sp>
        <p:nvSpPr>
          <p:cNvPr id="3" name="Content Placeholder 2">
            <a:extLst>
              <a:ext uri="{FF2B5EF4-FFF2-40B4-BE49-F238E27FC236}">
                <a16:creationId xmlns:a16="http://schemas.microsoft.com/office/drawing/2014/main" id="{6A0F7106-C9EA-9E47-8798-18647161564E}"/>
              </a:ext>
            </a:extLst>
          </p:cNvPr>
          <p:cNvSpPr>
            <a:spLocks noGrp="1"/>
          </p:cNvSpPr>
          <p:nvPr>
            <p:ph idx="1"/>
          </p:nvPr>
        </p:nvSpPr>
        <p:spPr>
          <a:xfrm>
            <a:off x="1069848" y="2121408"/>
            <a:ext cx="5673852" cy="4050792"/>
          </a:xfrm>
        </p:spPr>
        <p:txBody>
          <a:bodyPr/>
          <a:lstStyle/>
          <a:p>
            <a:pPr lvl="1"/>
            <a:r>
              <a:rPr lang="en-US" dirty="0"/>
              <a:t>International center for business, finance, arts and culture </a:t>
            </a:r>
          </a:p>
          <a:p>
            <a:pPr lvl="1"/>
            <a:r>
              <a:rPr lang="en-US" dirty="0"/>
              <a:t>The provincial capital of Ontario. </a:t>
            </a:r>
          </a:p>
          <a:p>
            <a:pPr lvl="1"/>
            <a:r>
              <a:rPr lang="en-US" dirty="0"/>
              <a:t>Toronto is also an education and economic hub with diversified strengths in technology, design, food services, education and many more. </a:t>
            </a:r>
          </a:p>
          <a:p>
            <a:pPr lvl="1"/>
            <a:r>
              <a:rPr lang="en-US" dirty="0"/>
              <a:t>This makes the ten boroughs a hot spot for new residents, travelers and businesses much like Philadelphia. </a:t>
            </a:r>
          </a:p>
          <a:p>
            <a:pPr lvl="1"/>
            <a:r>
              <a:rPr lang="en-US" dirty="0"/>
              <a:t>The ten boroughs that make up Toronto: </a:t>
            </a:r>
          </a:p>
          <a:p>
            <a:pPr lvl="2"/>
            <a:r>
              <a:rPr lang="en-US" dirty="0"/>
              <a:t>North York, Downtown Toronto, Etobicoke, Scarborough, East York, York, East Toronto, West Toronto, Central Toronto, Mississauga.</a:t>
            </a:r>
          </a:p>
          <a:p>
            <a:endParaRPr lang="en-US" dirty="0"/>
          </a:p>
        </p:txBody>
      </p:sp>
      <p:pic>
        <p:nvPicPr>
          <p:cNvPr id="4" name="Picture 3">
            <a:extLst>
              <a:ext uri="{FF2B5EF4-FFF2-40B4-BE49-F238E27FC236}">
                <a16:creationId xmlns:a16="http://schemas.microsoft.com/office/drawing/2014/main" id="{A75680E1-FD67-2648-995D-7F960319A137}"/>
              </a:ext>
            </a:extLst>
          </p:cNvPr>
          <p:cNvPicPr>
            <a:picLocks noChangeAspect="1"/>
          </p:cNvPicPr>
          <p:nvPr/>
        </p:nvPicPr>
        <p:blipFill>
          <a:blip r:embed="rId2"/>
          <a:stretch>
            <a:fillRect/>
          </a:stretch>
        </p:blipFill>
        <p:spPr>
          <a:xfrm>
            <a:off x="7420649" y="2093976"/>
            <a:ext cx="4214137" cy="3272980"/>
          </a:xfrm>
          <a:prstGeom prst="rect">
            <a:avLst/>
          </a:prstGeom>
        </p:spPr>
      </p:pic>
    </p:spTree>
    <p:extLst>
      <p:ext uri="{BB962C8B-B14F-4D97-AF65-F5344CB8AC3E}">
        <p14:creationId xmlns:p14="http://schemas.microsoft.com/office/powerpoint/2010/main" val="1150146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4248C-094D-B347-BF5D-912D94E3177C}"/>
              </a:ext>
            </a:extLst>
          </p:cNvPr>
          <p:cNvSpPr>
            <a:spLocks noGrp="1"/>
          </p:cNvSpPr>
          <p:nvPr>
            <p:ph type="title"/>
          </p:nvPr>
        </p:nvSpPr>
        <p:spPr/>
        <p:txBody>
          <a:bodyPr/>
          <a:lstStyle/>
          <a:p>
            <a:r>
              <a:rPr lang="en-US" dirty="0"/>
              <a:t>Problem &amp; interest</a:t>
            </a:r>
          </a:p>
        </p:txBody>
      </p:sp>
      <p:sp>
        <p:nvSpPr>
          <p:cNvPr id="3" name="Content Placeholder 2">
            <a:extLst>
              <a:ext uri="{FF2B5EF4-FFF2-40B4-BE49-F238E27FC236}">
                <a16:creationId xmlns:a16="http://schemas.microsoft.com/office/drawing/2014/main" id="{C48553DB-D968-AB47-A4CA-D3284B4BBBCA}"/>
              </a:ext>
            </a:extLst>
          </p:cNvPr>
          <p:cNvSpPr>
            <a:spLocks noGrp="1"/>
          </p:cNvSpPr>
          <p:nvPr>
            <p:ph idx="1"/>
          </p:nvPr>
        </p:nvSpPr>
        <p:spPr/>
        <p:txBody>
          <a:bodyPr>
            <a:normAutofit lnSpcReduction="10000"/>
          </a:bodyPr>
          <a:lstStyle/>
          <a:p>
            <a:r>
              <a:rPr lang="en-US" dirty="0"/>
              <a:t>This project will focus on how this data can be used to find new insights required for business opportunities in certain neighborhoods, cluster and segment venues to provide for a better user experience. </a:t>
            </a:r>
          </a:p>
          <a:p>
            <a:pPr lvl="1"/>
            <a:r>
              <a:rPr lang="en-US" dirty="0"/>
              <a:t>Various parameters to explore and evaluate correlation on businesses ratings on Foursquare</a:t>
            </a:r>
          </a:p>
          <a:p>
            <a:pPr lvl="1"/>
            <a:r>
              <a:rPr lang="en-US" dirty="0"/>
              <a:t>Comparison of the two cities</a:t>
            </a:r>
          </a:p>
          <a:p>
            <a:pPr>
              <a:buClr>
                <a:srgbClr val="D34817">
                  <a:lumMod val="75000"/>
                </a:srgbClr>
              </a:buClr>
            </a:pPr>
            <a:r>
              <a:rPr lang="en-US" dirty="0"/>
              <a:t>Interested parties might include business start-ups, stakeholders, and existing owners. </a:t>
            </a:r>
          </a:p>
          <a:p>
            <a:pPr lvl="1">
              <a:buClr>
                <a:srgbClr val="D34817">
                  <a:lumMod val="75000"/>
                </a:srgbClr>
              </a:buClr>
            </a:pPr>
            <a:r>
              <a:rPr lang="en-US" dirty="0"/>
              <a:t>Business start-ups might be looking for areas that lack certain categorical venues to further enhance a neighborhoods overall experience.</a:t>
            </a:r>
          </a:p>
          <a:p>
            <a:pPr lvl="1">
              <a:buClr>
                <a:srgbClr val="D34817">
                  <a:lumMod val="75000"/>
                </a:srgbClr>
              </a:buClr>
            </a:pPr>
            <a:r>
              <a:rPr lang="en-US" dirty="0"/>
              <a:t> Stakeholders can see how their invested interests are performing as a whole within city neighborhoods and to another city. </a:t>
            </a:r>
          </a:p>
          <a:p>
            <a:pPr lvl="1">
              <a:buClr>
                <a:srgbClr val="D34817">
                  <a:lumMod val="75000"/>
                </a:srgbClr>
              </a:buClr>
            </a:pPr>
            <a:r>
              <a:rPr lang="en-US" dirty="0"/>
              <a:t>Existing business will also benefit to see how the venues likes, tips and photos will bring effectiveness on their price tie and ratings.</a:t>
            </a:r>
          </a:p>
          <a:p>
            <a:pPr lvl="0">
              <a:buClr>
                <a:srgbClr val="D34817">
                  <a:lumMod val="75000"/>
                </a:srgbClr>
              </a:buClr>
            </a:pPr>
            <a:endParaRPr lang="en-US" dirty="0"/>
          </a:p>
        </p:txBody>
      </p:sp>
    </p:spTree>
    <p:extLst>
      <p:ext uri="{BB962C8B-B14F-4D97-AF65-F5344CB8AC3E}">
        <p14:creationId xmlns:p14="http://schemas.microsoft.com/office/powerpoint/2010/main" val="2076103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E5E5C-58EE-2B4E-AA36-A112AB6520F1}"/>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F81AD640-360A-634E-BDC4-34E3E624DB65}"/>
              </a:ext>
            </a:extLst>
          </p:cNvPr>
          <p:cNvSpPr>
            <a:spLocks noGrp="1"/>
          </p:cNvSpPr>
          <p:nvPr>
            <p:ph idx="1"/>
          </p:nvPr>
        </p:nvSpPr>
        <p:spPr/>
        <p:txBody>
          <a:bodyPr/>
          <a:lstStyle/>
          <a:p>
            <a:r>
              <a:rPr lang="en-US" dirty="0"/>
              <a:t>Data Scraped from Wikipedia</a:t>
            </a:r>
          </a:p>
          <a:p>
            <a:pPr lvl="1"/>
            <a:r>
              <a:rPr lang="en-US" dirty="0"/>
              <a:t>Toronto Neighborhoods data:</a:t>
            </a:r>
          </a:p>
          <a:p>
            <a:pPr lvl="1"/>
            <a:r>
              <a:rPr lang="en-US" dirty="0"/>
              <a:t>Philadelphia Neighborhoods Data:</a:t>
            </a:r>
          </a:p>
          <a:p>
            <a:r>
              <a:rPr lang="en-US" dirty="0"/>
              <a:t>Location information provided by </a:t>
            </a:r>
            <a:r>
              <a:rPr lang="en-US" dirty="0" err="1"/>
              <a:t>Geopy</a:t>
            </a:r>
            <a:r>
              <a:rPr lang="en-US" dirty="0"/>
              <a:t> and Geolocator python libraries</a:t>
            </a:r>
          </a:p>
          <a:p>
            <a:pPr lvl="1"/>
            <a:r>
              <a:rPr lang="en-US" dirty="0"/>
              <a:t>Latitude and Longitude coordinates</a:t>
            </a:r>
          </a:p>
          <a:p>
            <a:r>
              <a:rPr lang="en-US" dirty="0"/>
              <a:t>Data for Venues provided by </a:t>
            </a:r>
            <a:r>
              <a:rPr lang="en-US" dirty="0" err="1"/>
              <a:t>FourSquare</a:t>
            </a:r>
            <a:endParaRPr lang="en-US" dirty="0"/>
          </a:p>
          <a:p>
            <a:pPr lvl="1"/>
            <a:r>
              <a:rPr lang="en-US" dirty="0"/>
              <a:t>Regular calls for exploration of venues in vicinity of location information provided for each borough. Limit = 99,500</a:t>
            </a:r>
          </a:p>
          <a:p>
            <a:pPr lvl="1"/>
            <a:r>
              <a:rPr lang="en-US" dirty="0"/>
              <a:t>Premium calls for Venue information</a:t>
            </a:r>
          </a:p>
          <a:p>
            <a:pPr lvl="1"/>
            <a:r>
              <a:rPr lang="en-US" dirty="0"/>
              <a:t>Note on Limitations: </a:t>
            </a:r>
          </a:p>
          <a:p>
            <a:pPr lvl="2"/>
            <a:r>
              <a:rPr lang="en-US" dirty="0"/>
              <a:t>Ratings not always available for all called venues</a:t>
            </a:r>
          </a:p>
          <a:p>
            <a:pPr lvl="2"/>
            <a:r>
              <a:rPr lang="en-US" dirty="0"/>
              <a:t>Must limit to the 500 calls provided for premium</a:t>
            </a:r>
          </a:p>
        </p:txBody>
      </p:sp>
    </p:spTree>
    <p:extLst>
      <p:ext uri="{BB962C8B-B14F-4D97-AF65-F5344CB8AC3E}">
        <p14:creationId xmlns:p14="http://schemas.microsoft.com/office/powerpoint/2010/main" val="2717886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7A726-7F07-D943-9645-C6CE9E301AB4}"/>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1C1AD7CA-60D6-EB46-8745-20E9FE4E370B}"/>
              </a:ext>
            </a:extLst>
          </p:cNvPr>
          <p:cNvSpPr>
            <a:spLocks noGrp="1"/>
          </p:cNvSpPr>
          <p:nvPr>
            <p:ph idx="1"/>
          </p:nvPr>
        </p:nvSpPr>
        <p:spPr/>
        <p:txBody>
          <a:bodyPr>
            <a:normAutofit/>
          </a:bodyPr>
          <a:lstStyle/>
          <a:p>
            <a:r>
              <a:rPr lang="en-US" dirty="0"/>
              <a:t>Overall frequency table </a:t>
            </a:r>
          </a:p>
          <a:p>
            <a:pPr lvl="1"/>
            <a:r>
              <a:rPr lang="en-US" dirty="0"/>
              <a:t>how many neighborhoods make up each borough </a:t>
            </a:r>
          </a:p>
          <a:p>
            <a:pPr lvl="1"/>
            <a:r>
              <a:rPr lang="en-US" dirty="0"/>
              <a:t>overall percentage that borough contributes to the cities total neighborhood count.  </a:t>
            </a:r>
          </a:p>
          <a:p>
            <a:r>
              <a:rPr lang="en-US" dirty="0" err="1"/>
              <a:t>Foursquare’s</a:t>
            </a:r>
            <a:r>
              <a:rPr lang="en-US" dirty="0"/>
              <a:t> premium calls </a:t>
            </a:r>
          </a:p>
          <a:p>
            <a:pPr lvl="1"/>
            <a:r>
              <a:rPr lang="en-US" dirty="0"/>
              <a:t>utilize the information on user likes, tips, photo counts, rating and distance to see if there are any correlations that exist between these variables. </a:t>
            </a:r>
          </a:p>
          <a:p>
            <a:r>
              <a:rPr lang="en-US" dirty="0"/>
              <a:t>Top 10 venue categories in each borough to observe the frequency distribution </a:t>
            </a:r>
          </a:p>
          <a:p>
            <a:pPr lvl="1"/>
            <a:r>
              <a:rPr lang="en-US" dirty="0"/>
              <a:t>Find what venue categories the borough is lacking. </a:t>
            </a:r>
          </a:p>
          <a:p>
            <a:r>
              <a:rPr lang="en-US" dirty="0"/>
              <a:t>K-means algorithm </a:t>
            </a:r>
          </a:p>
          <a:p>
            <a:pPr lvl="1"/>
            <a:r>
              <a:rPr lang="en-US" dirty="0"/>
              <a:t>cluster and segment our venues based on tips, photo counts, ratings, user likes and even distance. </a:t>
            </a:r>
          </a:p>
          <a:p>
            <a:endParaRPr lang="en-US" dirty="0"/>
          </a:p>
        </p:txBody>
      </p:sp>
    </p:spTree>
    <p:extLst>
      <p:ext uri="{BB962C8B-B14F-4D97-AF65-F5344CB8AC3E}">
        <p14:creationId xmlns:p14="http://schemas.microsoft.com/office/powerpoint/2010/main" val="1826818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F5648-762B-DC40-9675-0006B32374D7}"/>
              </a:ext>
            </a:extLst>
          </p:cNvPr>
          <p:cNvSpPr>
            <a:spLocks noGrp="1"/>
          </p:cNvSpPr>
          <p:nvPr>
            <p:ph type="title"/>
          </p:nvPr>
        </p:nvSpPr>
        <p:spPr>
          <a:xfrm>
            <a:off x="1069848" y="484632"/>
            <a:ext cx="10058400" cy="860692"/>
          </a:xfrm>
        </p:spPr>
        <p:txBody>
          <a:bodyPr/>
          <a:lstStyle/>
          <a:p>
            <a:r>
              <a:rPr lang="en-US" dirty="0"/>
              <a:t>Neighborhood Comparison</a:t>
            </a:r>
          </a:p>
        </p:txBody>
      </p:sp>
      <p:pic>
        <p:nvPicPr>
          <p:cNvPr id="4" name="Picture 3" descr="A close up of a map&#10;&#10;Description automatically generated">
            <a:extLst>
              <a:ext uri="{FF2B5EF4-FFF2-40B4-BE49-F238E27FC236}">
                <a16:creationId xmlns:a16="http://schemas.microsoft.com/office/drawing/2014/main" id="{1C43811E-30B8-494F-95DD-D74700960E3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63827" y="2109258"/>
            <a:ext cx="2629119" cy="1978299"/>
          </a:xfrm>
          <a:prstGeom prst="rect">
            <a:avLst/>
          </a:prstGeom>
        </p:spPr>
      </p:pic>
      <p:pic>
        <p:nvPicPr>
          <p:cNvPr id="5" name="Picture 4" descr="A close up of a map&#10;&#10;Description automatically generated">
            <a:extLst>
              <a:ext uri="{FF2B5EF4-FFF2-40B4-BE49-F238E27FC236}">
                <a16:creationId xmlns:a16="http://schemas.microsoft.com/office/drawing/2014/main" id="{4C7249D3-0CC8-D04C-BEB1-5DC9AF8E0F2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308414" y="2093976"/>
            <a:ext cx="2298700" cy="2313305"/>
          </a:xfrm>
          <a:prstGeom prst="rect">
            <a:avLst/>
          </a:prstGeom>
        </p:spPr>
      </p:pic>
      <p:sp>
        <p:nvSpPr>
          <p:cNvPr id="6" name="TextBox 5">
            <a:extLst>
              <a:ext uri="{FF2B5EF4-FFF2-40B4-BE49-F238E27FC236}">
                <a16:creationId xmlns:a16="http://schemas.microsoft.com/office/drawing/2014/main" id="{D88644C4-E9A3-8240-A48F-9DCAE6D721A2}"/>
              </a:ext>
            </a:extLst>
          </p:cNvPr>
          <p:cNvSpPr txBox="1"/>
          <p:nvPr/>
        </p:nvSpPr>
        <p:spPr>
          <a:xfrm>
            <a:off x="1273959" y="1766685"/>
            <a:ext cx="991938" cy="369332"/>
          </a:xfrm>
          <a:prstGeom prst="rect">
            <a:avLst/>
          </a:prstGeom>
          <a:noFill/>
        </p:spPr>
        <p:txBody>
          <a:bodyPr wrap="none" rtlCol="0">
            <a:spAutoFit/>
          </a:bodyPr>
          <a:lstStyle/>
          <a:p>
            <a:r>
              <a:rPr lang="en-US" dirty="0"/>
              <a:t>Toronto</a:t>
            </a:r>
          </a:p>
        </p:txBody>
      </p:sp>
      <p:sp>
        <p:nvSpPr>
          <p:cNvPr id="7" name="TextBox 6">
            <a:extLst>
              <a:ext uri="{FF2B5EF4-FFF2-40B4-BE49-F238E27FC236}">
                <a16:creationId xmlns:a16="http://schemas.microsoft.com/office/drawing/2014/main" id="{4B9A754D-3BCA-684F-9C01-F79E603673A6}"/>
              </a:ext>
            </a:extLst>
          </p:cNvPr>
          <p:cNvSpPr txBox="1"/>
          <p:nvPr/>
        </p:nvSpPr>
        <p:spPr>
          <a:xfrm>
            <a:off x="6211614" y="1766685"/>
            <a:ext cx="1518364" cy="369332"/>
          </a:xfrm>
          <a:prstGeom prst="rect">
            <a:avLst/>
          </a:prstGeom>
          <a:noFill/>
        </p:spPr>
        <p:txBody>
          <a:bodyPr wrap="none" rtlCol="0">
            <a:spAutoFit/>
          </a:bodyPr>
          <a:lstStyle/>
          <a:p>
            <a:r>
              <a:rPr lang="en-US" dirty="0"/>
              <a:t>Philadelphia</a:t>
            </a:r>
          </a:p>
        </p:txBody>
      </p:sp>
      <p:pic>
        <p:nvPicPr>
          <p:cNvPr id="8" name="Picture 7" descr="A screenshot of a cell phone&#10;&#10;Description automatically generated">
            <a:extLst>
              <a:ext uri="{FF2B5EF4-FFF2-40B4-BE49-F238E27FC236}">
                <a16:creationId xmlns:a16="http://schemas.microsoft.com/office/drawing/2014/main" id="{C960E290-C838-894C-91E5-9807788B93EE}"/>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661873" y="1951350"/>
            <a:ext cx="3183286" cy="285187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23F572E1-51D4-B841-9032-86D38507E17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731155" y="2093976"/>
            <a:ext cx="2425700" cy="2524125"/>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E656BB55-3A5E-EE42-8A95-E4BA0E367EF2}"/>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126828" y="4721983"/>
            <a:ext cx="6090744" cy="1836471"/>
          </a:xfrm>
          <a:prstGeom prst="rect">
            <a:avLst/>
          </a:prstGeom>
        </p:spPr>
      </p:pic>
    </p:spTree>
    <p:extLst>
      <p:ext uri="{BB962C8B-B14F-4D97-AF65-F5344CB8AC3E}">
        <p14:creationId xmlns:p14="http://schemas.microsoft.com/office/powerpoint/2010/main" val="4034261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3EAAC-01F7-8E44-8708-979ADD7015AB}"/>
              </a:ext>
            </a:extLst>
          </p:cNvPr>
          <p:cNvSpPr>
            <a:spLocks noGrp="1"/>
          </p:cNvSpPr>
          <p:nvPr>
            <p:ph type="title"/>
          </p:nvPr>
        </p:nvSpPr>
        <p:spPr>
          <a:xfrm>
            <a:off x="1069848" y="484632"/>
            <a:ext cx="10058400" cy="369332"/>
          </a:xfrm>
        </p:spPr>
        <p:txBody>
          <a:bodyPr>
            <a:normAutofit fontScale="90000"/>
          </a:bodyPr>
          <a:lstStyle/>
          <a:p>
            <a:r>
              <a:rPr lang="en-US" dirty="0" err="1"/>
              <a:t>VenuE</a:t>
            </a:r>
            <a:r>
              <a:rPr lang="en-US" dirty="0"/>
              <a:t> Comparison</a:t>
            </a:r>
          </a:p>
        </p:txBody>
      </p:sp>
      <p:pic>
        <p:nvPicPr>
          <p:cNvPr id="4" name="Picture 3" descr="A screenshot of a cell phone&#10;&#10;Description automatically generated">
            <a:extLst>
              <a:ext uri="{FF2B5EF4-FFF2-40B4-BE49-F238E27FC236}">
                <a16:creationId xmlns:a16="http://schemas.microsoft.com/office/drawing/2014/main" id="{6221B744-6FD2-B34B-A3C9-75C41DFC80D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69848" y="1812075"/>
            <a:ext cx="4807585" cy="2717800"/>
          </a:xfrm>
          <a:prstGeom prst="rect">
            <a:avLst/>
          </a:prstGeom>
        </p:spPr>
      </p:pic>
      <p:sp>
        <p:nvSpPr>
          <p:cNvPr id="5" name="TextBox 4">
            <a:extLst>
              <a:ext uri="{FF2B5EF4-FFF2-40B4-BE49-F238E27FC236}">
                <a16:creationId xmlns:a16="http://schemas.microsoft.com/office/drawing/2014/main" id="{C1C59680-F1F0-7E44-B1B9-ED57CE943AC6}"/>
              </a:ext>
            </a:extLst>
          </p:cNvPr>
          <p:cNvSpPr txBox="1"/>
          <p:nvPr/>
        </p:nvSpPr>
        <p:spPr>
          <a:xfrm>
            <a:off x="1069848" y="1442743"/>
            <a:ext cx="991938" cy="369332"/>
          </a:xfrm>
          <a:prstGeom prst="rect">
            <a:avLst/>
          </a:prstGeom>
          <a:noFill/>
        </p:spPr>
        <p:txBody>
          <a:bodyPr wrap="none" rtlCol="0">
            <a:spAutoFit/>
          </a:bodyPr>
          <a:lstStyle/>
          <a:p>
            <a:r>
              <a:rPr lang="en-US" dirty="0"/>
              <a:t>Toronto</a:t>
            </a:r>
          </a:p>
        </p:txBody>
      </p:sp>
      <p:pic>
        <p:nvPicPr>
          <p:cNvPr id="6" name="Picture 5" descr="A screenshot of a cell phone&#10;&#10;Description automatically generated">
            <a:extLst>
              <a:ext uri="{FF2B5EF4-FFF2-40B4-BE49-F238E27FC236}">
                <a16:creationId xmlns:a16="http://schemas.microsoft.com/office/drawing/2014/main" id="{899B8BA3-1DC8-D845-893E-F31BC4905B0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96000" y="1812075"/>
            <a:ext cx="4890135" cy="2806700"/>
          </a:xfrm>
          <a:prstGeom prst="rect">
            <a:avLst/>
          </a:prstGeom>
        </p:spPr>
      </p:pic>
      <p:sp>
        <p:nvSpPr>
          <p:cNvPr id="7" name="TextBox 6">
            <a:extLst>
              <a:ext uri="{FF2B5EF4-FFF2-40B4-BE49-F238E27FC236}">
                <a16:creationId xmlns:a16="http://schemas.microsoft.com/office/drawing/2014/main" id="{B1FC1293-D817-A04D-97FC-D19753AE5273}"/>
              </a:ext>
            </a:extLst>
          </p:cNvPr>
          <p:cNvSpPr txBox="1"/>
          <p:nvPr/>
        </p:nvSpPr>
        <p:spPr>
          <a:xfrm>
            <a:off x="6096000" y="1442743"/>
            <a:ext cx="1518364" cy="369332"/>
          </a:xfrm>
          <a:prstGeom prst="rect">
            <a:avLst/>
          </a:prstGeom>
          <a:noFill/>
        </p:spPr>
        <p:txBody>
          <a:bodyPr wrap="none" rtlCol="0">
            <a:spAutoFit/>
          </a:bodyPr>
          <a:lstStyle/>
          <a:p>
            <a:r>
              <a:rPr lang="en-US" dirty="0"/>
              <a:t>Philadelphia</a:t>
            </a:r>
          </a:p>
        </p:txBody>
      </p:sp>
      <p:sp>
        <p:nvSpPr>
          <p:cNvPr id="9" name="Content Placeholder 2">
            <a:extLst>
              <a:ext uri="{FF2B5EF4-FFF2-40B4-BE49-F238E27FC236}">
                <a16:creationId xmlns:a16="http://schemas.microsoft.com/office/drawing/2014/main" id="{48E4C483-06C9-F749-9A7B-C3D30BBFC879}"/>
              </a:ext>
            </a:extLst>
          </p:cNvPr>
          <p:cNvSpPr>
            <a:spLocks noGrp="1"/>
          </p:cNvSpPr>
          <p:nvPr>
            <p:ph idx="1"/>
          </p:nvPr>
        </p:nvSpPr>
        <p:spPr>
          <a:xfrm>
            <a:off x="1069848" y="4618774"/>
            <a:ext cx="10058400" cy="1553425"/>
          </a:xfrm>
        </p:spPr>
        <p:txBody>
          <a:bodyPr>
            <a:normAutofit lnSpcReduction="10000"/>
          </a:bodyPr>
          <a:lstStyle/>
          <a:p>
            <a:r>
              <a:rPr lang="en-US" dirty="0"/>
              <a:t>Toronto has 26.45% of it’s overall likes from venues within East Toronto, 20.38% in Scarborough, and 19.43% in North York. </a:t>
            </a:r>
          </a:p>
          <a:p>
            <a:r>
              <a:rPr lang="en-US" dirty="0"/>
              <a:t>Philadelphia has 58% of it’s overall likes located in Center City and 16.15% in South Philadelphia. Philadelphia has much more drastic separation of ratings for venues.</a:t>
            </a:r>
          </a:p>
        </p:txBody>
      </p:sp>
    </p:spTree>
    <p:extLst>
      <p:ext uri="{BB962C8B-B14F-4D97-AF65-F5344CB8AC3E}">
        <p14:creationId xmlns:p14="http://schemas.microsoft.com/office/powerpoint/2010/main" val="81898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B2421-84F2-504E-BFB9-0AF939D2AF82}"/>
              </a:ext>
            </a:extLst>
          </p:cNvPr>
          <p:cNvSpPr>
            <a:spLocks noGrp="1"/>
          </p:cNvSpPr>
          <p:nvPr>
            <p:ph type="title"/>
          </p:nvPr>
        </p:nvSpPr>
        <p:spPr/>
        <p:txBody>
          <a:bodyPr/>
          <a:lstStyle/>
          <a:p>
            <a:r>
              <a:rPr lang="en-US" dirty="0"/>
              <a:t>Top 10 Venue Category – Toronto</a:t>
            </a:r>
          </a:p>
        </p:txBody>
      </p:sp>
      <p:sp>
        <p:nvSpPr>
          <p:cNvPr id="3" name="Content Placeholder 2">
            <a:extLst>
              <a:ext uri="{FF2B5EF4-FFF2-40B4-BE49-F238E27FC236}">
                <a16:creationId xmlns:a16="http://schemas.microsoft.com/office/drawing/2014/main" id="{223AF20D-B5DE-1147-A33C-6A9D8AD142CA}"/>
              </a:ext>
            </a:extLst>
          </p:cNvPr>
          <p:cNvSpPr>
            <a:spLocks noGrp="1"/>
          </p:cNvSpPr>
          <p:nvPr>
            <p:ph idx="1"/>
          </p:nvPr>
        </p:nvSpPr>
        <p:spPr>
          <a:xfrm>
            <a:off x="8071944" y="1702711"/>
            <a:ext cx="3056303" cy="4469489"/>
          </a:xfrm>
        </p:spPr>
        <p:txBody>
          <a:bodyPr/>
          <a:lstStyle/>
          <a:p>
            <a:r>
              <a:rPr lang="en-US" dirty="0"/>
              <a:t>Areas where there are zeros could be potential business opportunities </a:t>
            </a:r>
          </a:p>
          <a:p>
            <a:r>
              <a:rPr lang="en-US" dirty="0"/>
              <a:t>The top 5 consist of Coffee Shops, Sandwich places, Clothing Stores, Cafes and bakeries.</a:t>
            </a:r>
          </a:p>
        </p:txBody>
      </p:sp>
      <p:pic>
        <p:nvPicPr>
          <p:cNvPr id="4" name="Picture 3" descr="A screenshot of a cell phone&#10;&#10;Description automatically generated">
            <a:extLst>
              <a:ext uri="{FF2B5EF4-FFF2-40B4-BE49-F238E27FC236}">
                <a16:creationId xmlns:a16="http://schemas.microsoft.com/office/drawing/2014/main" id="{460BDB89-7EB3-E14B-B201-A9BDEA3A80A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63752" y="1702711"/>
            <a:ext cx="6913600" cy="3941344"/>
          </a:xfrm>
          <a:prstGeom prst="rect">
            <a:avLst/>
          </a:prstGeom>
        </p:spPr>
      </p:pic>
    </p:spTree>
    <p:extLst>
      <p:ext uri="{BB962C8B-B14F-4D97-AF65-F5344CB8AC3E}">
        <p14:creationId xmlns:p14="http://schemas.microsoft.com/office/powerpoint/2010/main" val="12941184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{CC968911-870C-2045-9C8A-0BA7F9E3C81A}tf10001070</Template>
  <TotalTime>38</TotalTime>
  <Words>1282</Words>
  <Application>Microsoft Macintosh PowerPoint</Application>
  <PresentationFormat>Widescreen</PresentationFormat>
  <Paragraphs>110</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Calibri</vt:lpstr>
      <vt:lpstr>Rockwell</vt:lpstr>
      <vt:lpstr>Rockwell Condensed</vt:lpstr>
      <vt:lpstr>Rockwell Extra Bold</vt:lpstr>
      <vt:lpstr>Wingdings</vt:lpstr>
      <vt:lpstr>Wood Type</vt:lpstr>
      <vt:lpstr>Coursera Capstone Project – Battle of the Neighborhoods (Week 2) </vt:lpstr>
      <vt:lpstr>Background: Philadelphia</vt:lpstr>
      <vt:lpstr>Background: Toronto</vt:lpstr>
      <vt:lpstr>Problem &amp; interest</vt:lpstr>
      <vt:lpstr>Data</vt:lpstr>
      <vt:lpstr>Methods</vt:lpstr>
      <vt:lpstr>Neighborhood Comparison</vt:lpstr>
      <vt:lpstr>VenuE Comparison</vt:lpstr>
      <vt:lpstr>Top 10 Venue Category – Toronto</vt:lpstr>
      <vt:lpstr>Top 10 venue Category - Philadelphia</vt:lpstr>
      <vt:lpstr>Correlation: Likes vs Ratings</vt:lpstr>
      <vt:lpstr>Correlation: Distance vs Ratings</vt:lpstr>
      <vt:lpstr>Correlation: Photos vs Ratings</vt:lpstr>
      <vt:lpstr>Correlation: Tips vs Ratings</vt:lpstr>
      <vt:lpstr>Clustering: K-means Evaluation</vt:lpstr>
      <vt:lpstr>Clustering: K-means Evaluation</vt:lpstr>
      <vt:lpstr>Clustering: K-means Clustering - Philadelphia</vt:lpstr>
      <vt:lpstr>Clustering: K-means Clustering - Toronto</vt:lpstr>
      <vt:lpstr>Discussion</vt:lpstr>
      <vt:lpstr>Discussion (Con’t)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 Capstone Project – Battle of the Neighborhoods (Week 2) </dc:title>
  <dc:creator>Charles Jester</dc:creator>
  <cp:lastModifiedBy>Charles Jester</cp:lastModifiedBy>
  <cp:revision>5</cp:revision>
  <dcterms:created xsi:type="dcterms:W3CDTF">2020-06-08T08:58:51Z</dcterms:created>
  <dcterms:modified xsi:type="dcterms:W3CDTF">2020-06-08T09:53:18Z</dcterms:modified>
</cp:coreProperties>
</file>